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Red Hat Text" panose="020B0604020202020204" charset="0"/>
      <p:regular r:id="rId12"/>
    </p:embeddedFont>
    <p:embeddedFont>
      <p:font typeface="Roboto Light" panose="020F0502020204030204"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0865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273737"/>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Phishing Unmasked: Protecting Yourself Online</a:t>
            </a:r>
            <a:endParaRPr lang="en-US" sz="4400" dirty="0"/>
          </a:p>
        </p:txBody>
      </p:sp>
      <p:sp>
        <p:nvSpPr>
          <p:cNvPr id="4" name="Text 1"/>
          <p:cNvSpPr/>
          <p:nvPr/>
        </p:nvSpPr>
        <p:spPr>
          <a:xfrm>
            <a:off x="837724" y="4040743"/>
            <a:ext cx="7468553" cy="1915120"/>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Phishing remains a pervasive threat in the digital landscape. It accounts for a significant percentage of data breaches, with global losses running into billions annually. This presentation will equip you with the knowledge to recognize and avoid common online scams, safeguarding your personal and financial information.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738902"/>
            <a:ext cx="7981236"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Understanding Phishing Attacks</a:t>
            </a:r>
            <a:endParaRPr lang="en-US" sz="4400" dirty="0"/>
          </a:p>
        </p:txBody>
      </p:sp>
      <p:sp>
        <p:nvSpPr>
          <p:cNvPr id="3" name="Text 1"/>
          <p:cNvSpPr/>
          <p:nvPr/>
        </p:nvSpPr>
        <p:spPr>
          <a:xfrm>
            <a:off x="837724" y="1921669"/>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Phishing refers to deceptive attempts by cybercriminals to trick individuals into divulging sensitive information or installing malware. Attackers often impersonate trusted entities like banks, government agencies, or tech support to gain your confidence.</a:t>
            </a:r>
            <a:endParaRPr lang="en-US" sz="1850" dirty="0"/>
          </a:p>
        </p:txBody>
      </p:sp>
      <p:pic>
        <p:nvPicPr>
          <p:cNvPr id="4" name="Image 0" descr="preencoded.png"/>
          <p:cNvPicPr>
            <a:picLocks noChangeAspect="1"/>
          </p:cNvPicPr>
          <p:nvPr/>
        </p:nvPicPr>
        <p:blipFill>
          <a:blip r:embed="rId3"/>
          <a:stretch>
            <a:fillRect/>
          </a:stretch>
        </p:blipFill>
        <p:spPr>
          <a:xfrm>
            <a:off x="837724" y="3339941"/>
            <a:ext cx="598408" cy="598408"/>
          </a:xfrm>
          <a:prstGeom prst="rect">
            <a:avLst/>
          </a:prstGeom>
        </p:spPr>
      </p:pic>
      <p:sp>
        <p:nvSpPr>
          <p:cNvPr id="5" name="Text 2"/>
          <p:cNvSpPr/>
          <p:nvPr/>
        </p:nvSpPr>
        <p:spPr>
          <a:xfrm>
            <a:off x="837724" y="423755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Email Phishing</a:t>
            </a:r>
            <a:endParaRPr lang="en-US" sz="2200" dirty="0"/>
          </a:p>
        </p:txBody>
      </p:sp>
      <p:sp>
        <p:nvSpPr>
          <p:cNvPr id="6" name="Text 3"/>
          <p:cNvSpPr/>
          <p:nvPr/>
        </p:nvSpPr>
        <p:spPr>
          <a:xfrm>
            <a:off x="837724" y="4733092"/>
            <a:ext cx="6327815"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Common deceptive emails</a:t>
            </a:r>
            <a:endParaRPr lang="en-US" sz="1850" dirty="0"/>
          </a:p>
        </p:txBody>
      </p:sp>
      <p:pic>
        <p:nvPicPr>
          <p:cNvPr id="7" name="Image 1" descr="preencoded.png"/>
          <p:cNvPicPr>
            <a:picLocks noChangeAspect="1"/>
          </p:cNvPicPr>
          <p:nvPr/>
        </p:nvPicPr>
        <p:blipFill>
          <a:blip r:embed="rId4"/>
          <a:stretch>
            <a:fillRect/>
          </a:stretch>
        </p:blipFill>
        <p:spPr>
          <a:xfrm>
            <a:off x="7464743" y="3339941"/>
            <a:ext cx="598408" cy="598408"/>
          </a:xfrm>
          <a:prstGeom prst="rect">
            <a:avLst/>
          </a:prstGeom>
        </p:spPr>
      </p:pic>
      <p:sp>
        <p:nvSpPr>
          <p:cNvPr id="8" name="Text 4"/>
          <p:cNvSpPr/>
          <p:nvPr/>
        </p:nvSpPr>
        <p:spPr>
          <a:xfrm>
            <a:off x="7464743" y="423755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Smishing</a:t>
            </a:r>
            <a:endParaRPr lang="en-US" sz="2200" dirty="0"/>
          </a:p>
        </p:txBody>
      </p:sp>
      <p:sp>
        <p:nvSpPr>
          <p:cNvPr id="9" name="Text 5"/>
          <p:cNvSpPr/>
          <p:nvPr/>
        </p:nvSpPr>
        <p:spPr>
          <a:xfrm>
            <a:off x="7464743" y="4733092"/>
            <a:ext cx="6327934"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Phishing via SMS messages</a:t>
            </a:r>
            <a:endParaRPr lang="en-US" sz="1850" dirty="0"/>
          </a:p>
        </p:txBody>
      </p:sp>
      <p:pic>
        <p:nvPicPr>
          <p:cNvPr id="10" name="Image 2" descr="preencoded.png"/>
          <p:cNvPicPr>
            <a:picLocks noChangeAspect="1"/>
          </p:cNvPicPr>
          <p:nvPr/>
        </p:nvPicPr>
        <p:blipFill>
          <a:blip r:embed="rId5"/>
          <a:stretch>
            <a:fillRect/>
          </a:stretch>
        </p:blipFill>
        <p:spPr>
          <a:xfrm>
            <a:off x="837724" y="5714524"/>
            <a:ext cx="598408" cy="598408"/>
          </a:xfrm>
          <a:prstGeom prst="rect">
            <a:avLst/>
          </a:prstGeom>
        </p:spPr>
      </p:pic>
      <p:sp>
        <p:nvSpPr>
          <p:cNvPr id="11" name="Text 6"/>
          <p:cNvSpPr/>
          <p:nvPr/>
        </p:nvSpPr>
        <p:spPr>
          <a:xfrm>
            <a:off x="837724" y="661213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Vishing</a:t>
            </a:r>
            <a:endParaRPr lang="en-US" sz="2200" dirty="0"/>
          </a:p>
        </p:txBody>
      </p:sp>
      <p:sp>
        <p:nvSpPr>
          <p:cNvPr id="12" name="Text 7"/>
          <p:cNvSpPr/>
          <p:nvPr/>
        </p:nvSpPr>
        <p:spPr>
          <a:xfrm>
            <a:off x="837724" y="7107674"/>
            <a:ext cx="6327815"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Voice phishing calls</a:t>
            </a:r>
            <a:endParaRPr lang="en-US" sz="1850" dirty="0"/>
          </a:p>
        </p:txBody>
      </p:sp>
      <p:pic>
        <p:nvPicPr>
          <p:cNvPr id="13" name="Image 3" descr="preencoded.png"/>
          <p:cNvPicPr>
            <a:picLocks noChangeAspect="1"/>
          </p:cNvPicPr>
          <p:nvPr/>
        </p:nvPicPr>
        <p:blipFill>
          <a:blip r:embed="rId6"/>
          <a:stretch>
            <a:fillRect/>
          </a:stretch>
        </p:blipFill>
        <p:spPr>
          <a:xfrm>
            <a:off x="7464743" y="5714524"/>
            <a:ext cx="598408" cy="598408"/>
          </a:xfrm>
          <a:prstGeom prst="rect">
            <a:avLst/>
          </a:prstGeom>
        </p:spPr>
      </p:pic>
      <p:sp>
        <p:nvSpPr>
          <p:cNvPr id="14" name="Text 8"/>
          <p:cNvSpPr/>
          <p:nvPr/>
        </p:nvSpPr>
        <p:spPr>
          <a:xfrm>
            <a:off x="7464743" y="6612136"/>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3B3535"/>
                </a:solidFill>
                <a:latin typeface="Red Hat Text" pitchFamily="34" charset="0"/>
                <a:ea typeface="Red Hat Text" pitchFamily="34" charset="-122"/>
                <a:cs typeface="Red Hat Text" pitchFamily="34" charset="-120"/>
              </a:rPr>
              <a:t>Goals</a:t>
            </a:r>
            <a:endParaRPr lang="en-US" sz="2200" dirty="0"/>
          </a:p>
        </p:txBody>
      </p:sp>
      <p:sp>
        <p:nvSpPr>
          <p:cNvPr id="15" name="Text 9"/>
          <p:cNvSpPr/>
          <p:nvPr/>
        </p:nvSpPr>
        <p:spPr>
          <a:xfrm>
            <a:off x="7464743" y="7107674"/>
            <a:ext cx="6327934"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Steal credentials or install malware</a:t>
            </a:r>
            <a:endParaRPr lang="en-US" sz="1850" dirty="0"/>
          </a:p>
        </p:txBody>
      </p:sp>
      <p:sp>
        <p:nvSpPr>
          <p:cNvPr id="16" name="Rectangle 15">
            <a:extLst>
              <a:ext uri="{FF2B5EF4-FFF2-40B4-BE49-F238E27FC236}">
                <a16:creationId xmlns:a16="http://schemas.microsoft.com/office/drawing/2014/main" id="{60E6F7E7-6E5D-965C-64CB-11CA36E027B7}"/>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8543" y="573762"/>
            <a:ext cx="5396151" cy="612219"/>
          </a:xfrm>
          <a:prstGeom prst="rect">
            <a:avLst/>
          </a:prstGeom>
          <a:noFill/>
          <a:ln/>
        </p:spPr>
        <p:txBody>
          <a:bodyPr wrap="none" lIns="0" tIns="0" rIns="0" bIns="0" rtlCol="0" anchor="t"/>
          <a:lstStyle/>
          <a:p>
            <a:pPr marL="0" indent="0" algn="l">
              <a:lnSpc>
                <a:spcPts val="4800"/>
              </a:lnSpc>
              <a:buNone/>
            </a:pPr>
            <a:r>
              <a:rPr lang="en-US" sz="3850" dirty="0">
                <a:solidFill>
                  <a:srgbClr val="1F1E1E"/>
                </a:solidFill>
                <a:latin typeface="Red Hat Text" pitchFamily="34" charset="0"/>
                <a:ea typeface="Red Hat Text" pitchFamily="34" charset="-122"/>
                <a:cs typeface="Red Hat Text" pitchFamily="34" charset="-120"/>
              </a:rPr>
              <a:t>Spotting Phishing Emails</a:t>
            </a:r>
            <a:endParaRPr lang="en-US" sz="3850" dirty="0"/>
          </a:p>
        </p:txBody>
      </p:sp>
      <p:sp>
        <p:nvSpPr>
          <p:cNvPr id="3" name="Text 1"/>
          <p:cNvSpPr/>
          <p:nvPr/>
        </p:nvSpPr>
        <p:spPr>
          <a:xfrm>
            <a:off x="728543" y="1602343"/>
            <a:ext cx="13173313"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Phishing emails often contain tell-tale signs. Always be vigilant for these red flags before clicking any links or downloading attachments.</a:t>
            </a:r>
            <a:endParaRPr lang="en-US" sz="1600" dirty="0"/>
          </a:p>
        </p:txBody>
      </p:sp>
      <p:sp>
        <p:nvSpPr>
          <p:cNvPr id="4" name="Shape 2"/>
          <p:cNvSpPr/>
          <p:nvPr/>
        </p:nvSpPr>
        <p:spPr>
          <a:xfrm>
            <a:off x="728543" y="2280285"/>
            <a:ext cx="104061" cy="104061"/>
          </a:xfrm>
          <a:prstGeom prst="roundRect">
            <a:avLst>
              <a:gd name="adj" fmla="val 439358"/>
            </a:avLst>
          </a:prstGeom>
          <a:solidFill>
            <a:srgbClr val="F5A3A3"/>
          </a:solidFill>
          <a:ln/>
        </p:spPr>
      </p:sp>
      <p:sp>
        <p:nvSpPr>
          <p:cNvPr id="5" name="Text 3"/>
          <p:cNvSpPr/>
          <p:nvPr/>
        </p:nvSpPr>
        <p:spPr>
          <a:xfrm>
            <a:off x="1040725" y="2169676"/>
            <a:ext cx="2449116" cy="306110"/>
          </a:xfrm>
          <a:prstGeom prst="rect">
            <a:avLst/>
          </a:prstGeom>
          <a:noFill/>
          <a:ln/>
        </p:spPr>
        <p:txBody>
          <a:bodyPr wrap="none" lIns="0" tIns="0" rIns="0" bIns="0" rtlCol="0" anchor="t"/>
          <a:lstStyle/>
          <a:p>
            <a:pPr marL="0" indent="0" algn="l">
              <a:lnSpc>
                <a:spcPts val="2400"/>
              </a:lnSpc>
              <a:buNone/>
            </a:pPr>
            <a:r>
              <a:rPr lang="en-US" sz="1900" dirty="0">
                <a:solidFill>
                  <a:srgbClr val="3B3535"/>
                </a:solidFill>
                <a:latin typeface="Red Hat Text" pitchFamily="34" charset="0"/>
                <a:ea typeface="Red Hat Text" pitchFamily="34" charset="-122"/>
                <a:cs typeface="Red Hat Text" pitchFamily="34" charset="-120"/>
              </a:rPr>
              <a:t>Suspicious Sender</a:t>
            </a:r>
            <a:endParaRPr lang="en-US" sz="1900" dirty="0"/>
          </a:p>
        </p:txBody>
      </p:sp>
      <p:sp>
        <p:nvSpPr>
          <p:cNvPr id="6" name="Text 4"/>
          <p:cNvSpPr/>
          <p:nvPr/>
        </p:nvSpPr>
        <p:spPr>
          <a:xfrm>
            <a:off x="1040725" y="2600682"/>
            <a:ext cx="12861131"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Look for slight misspellings in the domain, such as "amaz0n.com" instead of "amazon.com."</a:t>
            </a:r>
            <a:endParaRPr lang="en-US" sz="1600" dirty="0"/>
          </a:p>
        </p:txBody>
      </p:sp>
      <p:sp>
        <p:nvSpPr>
          <p:cNvPr id="7" name="Shape 5"/>
          <p:cNvSpPr/>
          <p:nvPr/>
        </p:nvSpPr>
        <p:spPr>
          <a:xfrm>
            <a:off x="728543" y="3460790"/>
            <a:ext cx="104061" cy="104061"/>
          </a:xfrm>
          <a:prstGeom prst="roundRect">
            <a:avLst>
              <a:gd name="adj" fmla="val 439358"/>
            </a:avLst>
          </a:prstGeom>
          <a:solidFill>
            <a:srgbClr val="F5A3A3"/>
          </a:solidFill>
          <a:ln/>
        </p:spPr>
      </p:sp>
      <p:sp>
        <p:nvSpPr>
          <p:cNvPr id="8" name="Text 6"/>
          <p:cNvSpPr/>
          <p:nvPr/>
        </p:nvSpPr>
        <p:spPr>
          <a:xfrm>
            <a:off x="1040725" y="3350181"/>
            <a:ext cx="2449116" cy="306110"/>
          </a:xfrm>
          <a:prstGeom prst="rect">
            <a:avLst/>
          </a:prstGeom>
          <a:noFill/>
          <a:ln/>
        </p:spPr>
        <p:txBody>
          <a:bodyPr wrap="none" lIns="0" tIns="0" rIns="0" bIns="0" rtlCol="0" anchor="t"/>
          <a:lstStyle/>
          <a:p>
            <a:pPr marL="0" indent="0" algn="l">
              <a:lnSpc>
                <a:spcPts val="2400"/>
              </a:lnSpc>
              <a:buNone/>
            </a:pPr>
            <a:r>
              <a:rPr lang="en-US" sz="1900" dirty="0">
                <a:solidFill>
                  <a:srgbClr val="3B3535"/>
                </a:solidFill>
                <a:latin typeface="Red Hat Text" pitchFamily="34" charset="0"/>
                <a:ea typeface="Red Hat Text" pitchFamily="34" charset="-122"/>
                <a:cs typeface="Red Hat Text" pitchFamily="34" charset="-120"/>
              </a:rPr>
              <a:t>Generic Greetings</a:t>
            </a:r>
            <a:endParaRPr lang="en-US" sz="1900" dirty="0"/>
          </a:p>
        </p:txBody>
      </p:sp>
      <p:sp>
        <p:nvSpPr>
          <p:cNvPr id="9" name="Text 7"/>
          <p:cNvSpPr/>
          <p:nvPr/>
        </p:nvSpPr>
        <p:spPr>
          <a:xfrm>
            <a:off x="1040725" y="3781187"/>
            <a:ext cx="12861131"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Emails addressing you as "Dear Customer" rather than by your name often indicate a bulk phishing attempt.</a:t>
            </a:r>
            <a:endParaRPr lang="en-US" sz="1600" dirty="0"/>
          </a:p>
        </p:txBody>
      </p:sp>
      <p:sp>
        <p:nvSpPr>
          <p:cNvPr id="10" name="Shape 8"/>
          <p:cNvSpPr/>
          <p:nvPr/>
        </p:nvSpPr>
        <p:spPr>
          <a:xfrm>
            <a:off x="728543" y="4641294"/>
            <a:ext cx="104061" cy="104061"/>
          </a:xfrm>
          <a:prstGeom prst="roundRect">
            <a:avLst>
              <a:gd name="adj" fmla="val 439358"/>
            </a:avLst>
          </a:prstGeom>
          <a:solidFill>
            <a:srgbClr val="F5A3A3"/>
          </a:solidFill>
          <a:ln/>
        </p:spPr>
      </p:sp>
      <p:sp>
        <p:nvSpPr>
          <p:cNvPr id="11" name="Text 9"/>
          <p:cNvSpPr/>
          <p:nvPr/>
        </p:nvSpPr>
        <p:spPr>
          <a:xfrm>
            <a:off x="1040725" y="4530685"/>
            <a:ext cx="3570327" cy="306110"/>
          </a:xfrm>
          <a:prstGeom prst="rect">
            <a:avLst/>
          </a:prstGeom>
          <a:noFill/>
          <a:ln/>
        </p:spPr>
        <p:txBody>
          <a:bodyPr wrap="none" lIns="0" tIns="0" rIns="0" bIns="0" rtlCol="0" anchor="t"/>
          <a:lstStyle/>
          <a:p>
            <a:pPr marL="0" indent="0" algn="l">
              <a:lnSpc>
                <a:spcPts val="2400"/>
              </a:lnSpc>
              <a:buNone/>
            </a:pPr>
            <a:r>
              <a:rPr lang="en-US" sz="1900" dirty="0">
                <a:solidFill>
                  <a:srgbClr val="3B3535"/>
                </a:solidFill>
                <a:latin typeface="Red Hat Text" pitchFamily="34" charset="0"/>
                <a:ea typeface="Red Hat Text" pitchFamily="34" charset="-122"/>
                <a:cs typeface="Red Hat Text" pitchFamily="34" charset="-120"/>
              </a:rPr>
              <a:t>Urgent or Threatening Language</a:t>
            </a:r>
            <a:endParaRPr lang="en-US" sz="1900" dirty="0"/>
          </a:p>
        </p:txBody>
      </p:sp>
      <p:sp>
        <p:nvSpPr>
          <p:cNvPr id="12" name="Text 10"/>
          <p:cNvSpPr/>
          <p:nvPr/>
        </p:nvSpPr>
        <p:spPr>
          <a:xfrm>
            <a:off x="1040725" y="4961692"/>
            <a:ext cx="12861131"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Phrases like "Account suspended, act now!" are designed to create panic and bypass rational thought.</a:t>
            </a:r>
            <a:endParaRPr lang="en-US" sz="1600" dirty="0"/>
          </a:p>
        </p:txBody>
      </p:sp>
      <p:sp>
        <p:nvSpPr>
          <p:cNvPr id="13" name="Shape 11"/>
          <p:cNvSpPr/>
          <p:nvPr/>
        </p:nvSpPr>
        <p:spPr>
          <a:xfrm>
            <a:off x="728543" y="5821799"/>
            <a:ext cx="104061" cy="104061"/>
          </a:xfrm>
          <a:prstGeom prst="roundRect">
            <a:avLst>
              <a:gd name="adj" fmla="val 439358"/>
            </a:avLst>
          </a:prstGeom>
          <a:solidFill>
            <a:srgbClr val="F5A3A3"/>
          </a:solidFill>
          <a:ln/>
        </p:spPr>
      </p:sp>
      <p:sp>
        <p:nvSpPr>
          <p:cNvPr id="14" name="Text 12"/>
          <p:cNvSpPr/>
          <p:nvPr/>
        </p:nvSpPr>
        <p:spPr>
          <a:xfrm>
            <a:off x="1040725" y="5711190"/>
            <a:ext cx="2574012" cy="306110"/>
          </a:xfrm>
          <a:prstGeom prst="rect">
            <a:avLst/>
          </a:prstGeom>
          <a:noFill/>
          <a:ln/>
        </p:spPr>
        <p:txBody>
          <a:bodyPr wrap="none" lIns="0" tIns="0" rIns="0" bIns="0" rtlCol="0" anchor="t"/>
          <a:lstStyle/>
          <a:p>
            <a:pPr marL="0" indent="0" algn="l">
              <a:lnSpc>
                <a:spcPts val="2400"/>
              </a:lnSpc>
              <a:buNone/>
            </a:pPr>
            <a:r>
              <a:rPr lang="en-US" sz="1900" dirty="0">
                <a:solidFill>
                  <a:srgbClr val="3B3535"/>
                </a:solidFill>
                <a:latin typeface="Red Hat Text" pitchFamily="34" charset="0"/>
                <a:ea typeface="Red Hat Text" pitchFamily="34" charset="-122"/>
                <a:cs typeface="Red Hat Text" pitchFamily="34" charset="-120"/>
              </a:rPr>
              <a:t>Poor Grammar/Spelling</a:t>
            </a:r>
            <a:endParaRPr lang="en-US" sz="1900" dirty="0"/>
          </a:p>
        </p:txBody>
      </p:sp>
      <p:sp>
        <p:nvSpPr>
          <p:cNvPr id="15" name="Text 13"/>
          <p:cNvSpPr/>
          <p:nvPr/>
        </p:nvSpPr>
        <p:spPr>
          <a:xfrm>
            <a:off x="1040725" y="6142196"/>
            <a:ext cx="12861131"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Inconsistencies and errors in language are common indicators of a scam email.</a:t>
            </a:r>
            <a:endParaRPr lang="en-US" sz="1600" dirty="0"/>
          </a:p>
        </p:txBody>
      </p:sp>
      <p:sp>
        <p:nvSpPr>
          <p:cNvPr id="16" name="Shape 14"/>
          <p:cNvSpPr/>
          <p:nvPr/>
        </p:nvSpPr>
        <p:spPr>
          <a:xfrm>
            <a:off x="728543" y="7002304"/>
            <a:ext cx="104061" cy="104061"/>
          </a:xfrm>
          <a:prstGeom prst="roundRect">
            <a:avLst>
              <a:gd name="adj" fmla="val 439358"/>
            </a:avLst>
          </a:prstGeom>
          <a:solidFill>
            <a:srgbClr val="F5A3A3"/>
          </a:solidFill>
          <a:ln/>
        </p:spPr>
      </p:sp>
      <p:sp>
        <p:nvSpPr>
          <p:cNvPr id="17" name="Text 15"/>
          <p:cNvSpPr/>
          <p:nvPr/>
        </p:nvSpPr>
        <p:spPr>
          <a:xfrm>
            <a:off x="1040725" y="6891695"/>
            <a:ext cx="3470434" cy="306110"/>
          </a:xfrm>
          <a:prstGeom prst="rect">
            <a:avLst/>
          </a:prstGeom>
          <a:noFill/>
          <a:ln/>
        </p:spPr>
        <p:txBody>
          <a:bodyPr wrap="none" lIns="0" tIns="0" rIns="0" bIns="0" rtlCol="0" anchor="t"/>
          <a:lstStyle/>
          <a:p>
            <a:pPr marL="0" indent="0" algn="l">
              <a:lnSpc>
                <a:spcPts val="2400"/>
              </a:lnSpc>
              <a:buNone/>
            </a:pPr>
            <a:r>
              <a:rPr lang="en-US" sz="1900" dirty="0">
                <a:solidFill>
                  <a:srgbClr val="3B3535"/>
                </a:solidFill>
                <a:latin typeface="Red Hat Text" pitchFamily="34" charset="0"/>
                <a:ea typeface="Red Hat Text" pitchFamily="34" charset="-122"/>
                <a:cs typeface="Red Hat Text" pitchFamily="34" charset="-120"/>
              </a:rPr>
              <a:t>Unexpected Attachments/Links</a:t>
            </a:r>
            <a:endParaRPr lang="en-US" sz="1900" dirty="0"/>
          </a:p>
        </p:txBody>
      </p:sp>
      <p:sp>
        <p:nvSpPr>
          <p:cNvPr id="18" name="Text 16"/>
          <p:cNvSpPr/>
          <p:nvPr/>
        </p:nvSpPr>
        <p:spPr>
          <a:xfrm>
            <a:off x="1040725" y="7322701"/>
            <a:ext cx="12861131" cy="333137"/>
          </a:xfrm>
          <a:prstGeom prst="rect">
            <a:avLst/>
          </a:prstGeom>
          <a:noFill/>
          <a:ln/>
        </p:spPr>
        <p:txBody>
          <a:bodyPr wrap="none" lIns="0" tIns="0" rIns="0" bIns="0" rtlCol="0" anchor="t"/>
          <a:lstStyle/>
          <a:p>
            <a:pPr marL="0" indent="0" algn="l">
              <a:lnSpc>
                <a:spcPts val="2600"/>
              </a:lnSpc>
              <a:buNone/>
            </a:pPr>
            <a:r>
              <a:rPr lang="en-US" sz="1600" dirty="0">
                <a:solidFill>
                  <a:srgbClr val="3B3535"/>
                </a:solidFill>
                <a:latin typeface="Roboto Light" pitchFamily="34" charset="0"/>
                <a:ea typeface="Roboto Light" pitchFamily="34" charset="-122"/>
                <a:cs typeface="Roboto Light" pitchFamily="34" charset="-120"/>
              </a:rPr>
              <a:t>Always hover your mouse over links to reveal the true URL before clicking. Be cautious of unsolicited attachments.</a:t>
            </a:r>
            <a:endParaRPr lang="en-US" sz="1600" dirty="0"/>
          </a:p>
        </p:txBody>
      </p:sp>
      <p:sp>
        <p:nvSpPr>
          <p:cNvPr id="19" name="Rectangle 18">
            <a:extLst>
              <a:ext uri="{FF2B5EF4-FFF2-40B4-BE49-F238E27FC236}">
                <a16:creationId xmlns:a16="http://schemas.microsoft.com/office/drawing/2014/main" id="{F68AD214-6932-2377-1B67-F0DD9B36624E}"/>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5903" y="982623"/>
            <a:ext cx="6026468" cy="663416"/>
          </a:xfrm>
          <a:prstGeom prst="rect">
            <a:avLst/>
          </a:prstGeom>
          <a:noFill/>
          <a:ln/>
        </p:spPr>
        <p:txBody>
          <a:bodyPr wrap="none" lIns="0" tIns="0" rIns="0" bIns="0" rtlCol="0" anchor="t"/>
          <a:lstStyle/>
          <a:p>
            <a:pPr marL="0" indent="0" algn="l">
              <a:lnSpc>
                <a:spcPts val="5200"/>
              </a:lnSpc>
              <a:buNone/>
            </a:pPr>
            <a:r>
              <a:rPr lang="en-US" sz="4150" dirty="0">
                <a:solidFill>
                  <a:srgbClr val="1F1E1E"/>
                </a:solidFill>
                <a:latin typeface="Red Hat Text" pitchFamily="34" charset="0"/>
                <a:ea typeface="Red Hat Text" pitchFamily="34" charset="-122"/>
                <a:cs typeface="Red Hat Text" pitchFamily="34" charset="-120"/>
              </a:rPr>
              <a:t>Identifying Fake Websites</a:t>
            </a:r>
            <a:endParaRPr lang="en-US" sz="4150" dirty="0"/>
          </a:p>
        </p:txBody>
      </p:sp>
      <p:sp>
        <p:nvSpPr>
          <p:cNvPr id="4" name="Text 1"/>
          <p:cNvSpPr/>
          <p:nvPr/>
        </p:nvSpPr>
        <p:spPr>
          <a:xfrm>
            <a:off x="6275903" y="1984415"/>
            <a:ext cx="7564993" cy="1082993"/>
          </a:xfrm>
          <a:prstGeom prst="rect">
            <a:avLst/>
          </a:prstGeom>
          <a:noFill/>
          <a:ln/>
        </p:spPr>
        <p:txBody>
          <a:bodyPr wrap="square" lIns="0" tIns="0" rIns="0" bIns="0" rtlCol="0" anchor="t"/>
          <a:lstStyle/>
          <a:p>
            <a:pPr marL="0" indent="0" algn="l">
              <a:lnSpc>
                <a:spcPts val="2800"/>
              </a:lnSpc>
              <a:buNone/>
            </a:pPr>
            <a:r>
              <a:rPr lang="en-US" sz="1750" dirty="0">
                <a:solidFill>
                  <a:srgbClr val="3B3535"/>
                </a:solidFill>
                <a:latin typeface="Roboto Light" pitchFamily="34" charset="0"/>
                <a:ea typeface="Roboto Light" pitchFamily="34" charset="-122"/>
                <a:cs typeface="Roboto Light" pitchFamily="34" charset="-120"/>
              </a:rPr>
              <a:t>Attackers often create counterfeit websites that mimic legitimate ones. Knowing how to identify these fakes is crucial for protecting your information.</a:t>
            </a:r>
            <a:endParaRPr lang="en-US" sz="1750" dirty="0"/>
          </a:p>
        </p:txBody>
      </p:sp>
      <p:sp>
        <p:nvSpPr>
          <p:cNvPr id="5" name="Text 2"/>
          <p:cNvSpPr/>
          <p:nvPr/>
        </p:nvSpPr>
        <p:spPr>
          <a:xfrm>
            <a:off x="6275903" y="3321129"/>
            <a:ext cx="7564993" cy="721995"/>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3B3535"/>
                </a:solidFill>
                <a:latin typeface="Roboto Light" pitchFamily="34" charset="0"/>
                <a:ea typeface="Roboto Light" pitchFamily="34" charset="-122"/>
                <a:cs typeface="Roboto Light" pitchFamily="34" charset="-120"/>
              </a:rPr>
              <a:t>URL Discrepancies:</a:t>
            </a:r>
            <a:r>
              <a:rPr lang="en-US" sz="1750" dirty="0">
                <a:solidFill>
                  <a:srgbClr val="3B3535"/>
                </a:solidFill>
                <a:latin typeface="Roboto Light" pitchFamily="34" charset="0"/>
                <a:ea typeface="Roboto Light" pitchFamily="34" charset="-122"/>
                <a:cs typeface="Roboto Light" pitchFamily="34" charset="-120"/>
              </a:rPr>
              <a:t> Check for subtle misspellings or extra words in the domain, e.g., "wellsfargo.login.net" instead of "wellsfargo.com."</a:t>
            </a:r>
            <a:endParaRPr lang="en-US" sz="1750" dirty="0"/>
          </a:p>
        </p:txBody>
      </p:sp>
      <p:sp>
        <p:nvSpPr>
          <p:cNvPr id="6" name="Text 3"/>
          <p:cNvSpPr/>
          <p:nvPr/>
        </p:nvSpPr>
        <p:spPr>
          <a:xfrm>
            <a:off x="6275903" y="4122063"/>
            <a:ext cx="7564993" cy="721995"/>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3B3535"/>
                </a:solidFill>
                <a:latin typeface="Roboto Light" pitchFamily="34" charset="0"/>
                <a:ea typeface="Roboto Light" pitchFamily="34" charset="-122"/>
                <a:cs typeface="Roboto Light" pitchFamily="34" charset="-120"/>
              </a:rPr>
              <a:t>No HTTPS/Padlock:</a:t>
            </a:r>
            <a:r>
              <a:rPr lang="en-US" sz="1750" dirty="0">
                <a:solidFill>
                  <a:srgbClr val="3B3535"/>
                </a:solidFill>
                <a:latin typeface="Roboto Light" pitchFamily="34" charset="0"/>
                <a:ea typeface="Roboto Light" pitchFamily="34" charset="-122"/>
                <a:cs typeface="Roboto Light" pitchFamily="34" charset="-120"/>
              </a:rPr>
              <a:t> A legitimate website will have "https://" at the beginning of its URL and a padlock icon, indicating a secure connection.</a:t>
            </a:r>
            <a:endParaRPr lang="en-US" sz="1750" dirty="0"/>
          </a:p>
        </p:txBody>
      </p:sp>
      <p:sp>
        <p:nvSpPr>
          <p:cNvPr id="7" name="Text 4"/>
          <p:cNvSpPr/>
          <p:nvPr/>
        </p:nvSpPr>
        <p:spPr>
          <a:xfrm>
            <a:off x="6275903" y="4922996"/>
            <a:ext cx="7564993" cy="721995"/>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3B3535"/>
                </a:solidFill>
                <a:latin typeface="Roboto Light" pitchFamily="34" charset="0"/>
                <a:ea typeface="Roboto Light" pitchFamily="34" charset="-122"/>
                <a:cs typeface="Roboto Light" pitchFamily="34" charset="-120"/>
              </a:rPr>
              <a:t>Poor Design/Low Quality:</a:t>
            </a:r>
            <a:r>
              <a:rPr lang="en-US" sz="1750" dirty="0">
                <a:solidFill>
                  <a:srgbClr val="3B3535"/>
                </a:solidFill>
                <a:latin typeface="Roboto Light" pitchFamily="34" charset="0"/>
                <a:ea typeface="Roboto Light" pitchFamily="34" charset="-122"/>
                <a:cs typeface="Roboto Light" pitchFamily="34" charset="-120"/>
              </a:rPr>
              <a:t> Blurry logos, inconsistent formatting, or outdated content can be signs of a fake site.</a:t>
            </a:r>
            <a:endParaRPr lang="en-US" sz="1750" dirty="0"/>
          </a:p>
        </p:txBody>
      </p:sp>
      <p:sp>
        <p:nvSpPr>
          <p:cNvPr id="8" name="Text 5"/>
          <p:cNvSpPr/>
          <p:nvPr/>
        </p:nvSpPr>
        <p:spPr>
          <a:xfrm>
            <a:off x="6275903" y="5723930"/>
            <a:ext cx="7564993" cy="721995"/>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3B3535"/>
                </a:solidFill>
                <a:latin typeface="Roboto Light" pitchFamily="34" charset="0"/>
                <a:ea typeface="Roboto Light" pitchFamily="34" charset="-122"/>
                <a:cs typeface="Roboto Light" pitchFamily="34" charset="-120"/>
              </a:rPr>
              <a:t>Sudden Pop-ups/Errors:</a:t>
            </a:r>
            <a:r>
              <a:rPr lang="en-US" sz="1750" dirty="0">
                <a:solidFill>
                  <a:srgbClr val="3B3535"/>
                </a:solidFill>
                <a:latin typeface="Roboto Light" pitchFamily="34" charset="0"/>
                <a:ea typeface="Roboto Light" pitchFamily="34" charset="-122"/>
                <a:cs typeface="Roboto Light" pitchFamily="34" charset="-120"/>
              </a:rPr>
              <a:t> Be wary of sites that immediately request sensitive information via pop-ups or display unexpected errors.</a:t>
            </a:r>
            <a:endParaRPr lang="en-US" sz="1750" dirty="0"/>
          </a:p>
        </p:txBody>
      </p:sp>
      <p:sp>
        <p:nvSpPr>
          <p:cNvPr id="9" name="Text 6"/>
          <p:cNvSpPr/>
          <p:nvPr/>
        </p:nvSpPr>
        <p:spPr>
          <a:xfrm>
            <a:off x="6275903" y="6524863"/>
            <a:ext cx="7564993" cy="721995"/>
          </a:xfrm>
          <a:prstGeom prst="rect">
            <a:avLst/>
          </a:prstGeom>
          <a:noFill/>
          <a:ln/>
        </p:spPr>
        <p:txBody>
          <a:bodyPr wrap="square" lIns="0" tIns="0" rIns="0" bIns="0" rtlCol="0" anchor="t"/>
          <a:lstStyle/>
          <a:p>
            <a:pPr marL="342900" indent="-342900" algn="l">
              <a:lnSpc>
                <a:spcPts val="2800"/>
              </a:lnSpc>
              <a:buSzPct val="100000"/>
              <a:buChar char="•"/>
            </a:pPr>
            <a:r>
              <a:rPr lang="en-US" sz="1750" b="1" dirty="0">
                <a:solidFill>
                  <a:srgbClr val="3B3535"/>
                </a:solidFill>
                <a:latin typeface="Roboto Light" pitchFamily="34" charset="0"/>
                <a:ea typeface="Roboto Light" pitchFamily="34" charset="-122"/>
                <a:cs typeface="Roboto Light" pitchFamily="34" charset="-120"/>
              </a:rPr>
              <a:t>Browser Warnings:</a:t>
            </a:r>
            <a:r>
              <a:rPr lang="en-US" sz="1750" dirty="0">
                <a:solidFill>
                  <a:srgbClr val="3B3535"/>
                </a:solidFill>
                <a:latin typeface="Roboto Light" pitchFamily="34" charset="0"/>
                <a:ea typeface="Roboto Light" pitchFamily="34" charset="-122"/>
                <a:cs typeface="Roboto Light" pitchFamily="34" charset="-120"/>
              </a:rPr>
              <a:t> Pay attention to "Not Secure" warnings from your web browser (Chrome, Edge, Safari), which indicate a lack of encryption.</a:t>
            </a:r>
            <a:endParaRPr lang="en-US" sz="1750" dirty="0"/>
          </a:p>
        </p:txBody>
      </p:sp>
      <p:sp>
        <p:nvSpPr>
          <p:cNvPr id="10" name="Rectangle 9">
            <a:extLst>
              <a:ext uri="{FF2B5EF4-FFF2-40B4-BE49-F238E27FC236}">
                <a16:creationId xmlns:a16="http://schemas.microsoft.com/office/drawing/2014/main" id="{BCC3F5A5-C3EF-81C2-9363-087335A67061}"/>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2001" y="783550"/>
            <a:ext cx="8517255" cy="648653"/>
          </a:xfrm>
          <a:prstGeom prst="rect">
            <a:avLst/>
          </a:prstGeom>
          <a:noFill/>
          <a:ln/>
        </p:spPr>
        <p:txBody>
          <a:bodyPr wrap="none" lIns="0" tIns="0" rIns="0" bIns="0" rtlCol="0" anchor="t"/>
          <a:lstStyle/>
          <a:p>
            <a:pPr marL="0" indent="0" algn="l">
              <a:lnSpc>
                <a:spcPts val="5100"/>
              </a:lnSpc>
              <a:buNone/>
            </a:pPr>
            <a:r>
              <a:rPr lang="en-US" sz="4050" dirty="0">
                <a:solidFill>
                  <a:srgbClr val="1F1E1E"/>
                </a:solidFill>
                <a:latin typeface="Red Hat Text" pitchFamily="34" charset="0"/>
                <a:ea typeface="Red Hat Text" pitchFamily="34" charset="-122"/>
                <a:cs typeface="Red Hat Text" pitchFamily="34" charset="-120"/>
              </a:rPr>
              <a:t>Deceptive Social Engineering Tactics</a:t>
            </a:r>
            <a:endParaRPr lang="en-US" sz="4050" dirty="0"/>
          </a:p>
        </p:txBody>
      </p:sp>
      <p:sp>
        <p:nvSpPr>
          <p:cNvPr id="3" name="Text 1"/>
          <p:cNvSpPr/>
          <p:nvPr/>
        </p:nvSpPr>
        <p:spPr>
          <a:xfrm>
            <a:off x="772001" y="1873329"/>
            <a:ext cx="13086398" cy="705803"/>
          </a:xfrm>
          <a:prstGeom prst="rect">
            <a:avLst/>
          </a:prstGeom>
          <a:noFill/>
          <a:ln/>
        </p:spPr>
        <p:txBody>
          <a:bodyPr wrap="squar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Phishing leverages social engineering, manipulating individuals to perform actions or divulge confidential information. These tactics exploit human psychology.</a:t>
            </a:r>
            <a:endParaRPr lang="en-US" sz="1700" dirty="0"/>
          </a:p>
        </p:txBody>
      </p:sp>
      <p:pic>
        <p:nvPicPr>
          <p:cNvPr id="4" name="Image 0" descr="preencoded.png"/>
          <p:cNvPicPr>
            <a:picLocks noChangeAspect="1"/>
          </p:cNvPicPr>
          <p:nvPr/>
        </p:nvPicPr>
        <p:blipFill>
          <a:blip r:embed="rId3"/>
          <a:stretch>
            <a:fillRect/>
          </a:stretch>
        </p:blipFill>
        <p:spPr>
          <a:xfrm>
            <a:off x="772001" y="2827258"/>
            <a:ext cx="6543199" cy="882253"/>
          </a:xfrm>
          <a:prstGeom prst="rect">
            <a:avLst/>
          </a:prstGeom>
        </p:spPr>
      </p:pic>
      <p:sp>
        <p:nvSpPr>
          <p:cNvPr id="5" name="Text 2"/>
          <p:cNvSpPr/>
          <p:nvPr/>
        </p:nvSpPr>
        <p:spPr>
          <a:xfrm>
            <a:off x="992505" y="3930015"/>
            <a:ext cx="2595086" cy="324445"/>
          </a:xfrm>
          <a:prstGeom prst="rect">
            <a:avLst/>
          </a:prstGeom>
          <a:noFill/>
          <a:ln/>
        </p:spPr>
        <p:txBody>
          <a:bodyPr wrap="none" lIns="0" tIns="0" rIns="0" bIns="0" rtlCol="0" anchor="t"/>
          <a:lstStyle/>
          <a:p>
            <a:pPr marL="0" indent="0" algn="l">
              <a:lnSpc>
                <a:spcPts val="2550"/>
              </a:lnSpc>
              <a:buNone/>
            </a:pPr>
            <a:r>
              <a:rPr lang="en-US" sz="2000" dirty="0">
                <a:solidFill>
                  <a:srgbClr val="3B3535"/>
                </a:solidFill>
                <a:latin typeface="Red Hat Text" pitchFamily="34" charset="0"/>
                <a:ea typeface="Red Hat Text" pitchFamily="34" charset="-122"/>
                <a:cs typeface="Red Hat Text" pitchFamily="34" charset="-120"/>
              </a:rPr>
              <a:t>Urgency/Fear</a:t>
            </a:r>
            <a:endParaRPr lang="en-US" sz="2000" dirty="0"/>
          </a:p>
        </p:txBody>
      </p:sp>
      <p:sp>
        <p:nvSpPr>
          <p:cNvPr id="6" name="Text 3"/>
          <p:cNvSpPr/>
          <p:nvPr/>
        </p:nvSpPr>
        <p:spPr>
          <a:xfrm>
            <a:off x="992505" y="4386739"/>
            <a:ext cx="6102191" cy="352901"/>
          </a:xfrm>
          <a:prstGeom prst="rect">
            <a:avLst/>
          </a:prstGeom>
          <a:noFill/>
          <a:ln/>
        </p:spPr>
        <p:txBody>
          <a:bodyPr wrap="non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"Your account will be locked in 24 hours!"</a:t>
            </a:r>
            <a:endParaRPr lang="en-US" sz="1700" dirty="0"/>
          </a:p>
        </p:txBody>
      </p:sp>
      <p:pic>
        <p:nvPicPr>
          <p:cNvPr id="7" name="Image 1" descr="preencoded.png"/>
          <p:cNvPicPr>
            <a:picLocks noChangeAspect="1"/>
          </p:cNvPicPr>
          <p:nvPr/>
        </p:nvPicPr>
        <p:blipFill>
          <a:blip r:embed="rId4"/>
          <a:stretch>
            <a:fillRect/>
          </a:stretch>
        </p:blipFill>
        <p:spPr>
          <a:xfrm>
            <a:off x="7315200" y="2827258"/>
            <a:ext cx="6543199" cy="882253"/>
          </a:xfrm>
          <a:prstGeom prst="rect">
            <a:avLst/>
          </a:prstGeom>
        </p:spPr>
      </p:pic>
      <p:sp>
        <p:nvSpPr>
          <p:cNvPr id="8" name="Text 4"/>
          <p:cNvSpPr/>
          <p:nvPr/>
        </p:nvSpPr>
        <p:spPr>
          <a:xfrm>
            <a:off x="7535704" y="3930015"/>
            <a:ext cx="2806422" cy="324445"/>
          </a:xfrm>
          <a:prstGeom prst="rect">
            <a:avLst/>
          </a:prstGeom>
          <a:noFill/>
          <a:ln/>
        </p:spPr>
        <p:txBody>
          <a:bodyPr wrap="none" lIns="0" tIns="0" rIns="0" bIns="0" rtlCol="0" anchor="t"/>
          <a:lstStyle/>
          <a:p>
            <a:pPr marL="0" indent="0" algn="l">
              <a:lnSpc>
                <a:spcPts val="2550"/>
              </a:lnSpc>
              <a:buNone/>
            </a:pPr>
            <a:r>
              <a:rPr lang="en-US" sz="2000" dirty="0">
                <a:solidFill>
                  <a:srgbClr val="3B3535"/>
                </a:solidFill>
                <a:latin typeface="Red Hat Text" pitchFamily="34" charset="0"/>
                <a:ea typeface="Red Hat Text" pitchFamily="34" charset="-122"/>
                <a:cs typeface="Red Hat Text" pitchFamily="34" charset="-120"/>
              </a:rPr>
              <a:t>Authority Impersonation</a:t>
            </a:r>
            <a:endParaRPr lang="en-US" sz="2000" dirty="0"/>
          </a:p>
        </p:txBody>
      </p:sp>
      <p:sp>
        <p:nvSpPr>
          <p:cNvPr id="9" name="Text 5"/>
          <p:cNvSpPr/>
          <p:nvPr/>
        </p:nvSpPr>
        <p:spPr>
          <a:xfrm>
            <a:off x="7535704" y="4386739"/>
            <a:ext cx="6102191" cy="705803"/>
          </a:xfrm>
          <a:prstGeom prst="rect">
            <a:avLst/>
          </a:prstGeom>
          <a:noFill/>
          <a:ln/>
        </p:spPr>
        <p:txBody>
          <a:bodyPr wrap="squar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"CEO requires immediate wire transfer" (Business Email Compromise)</a:t>
            </a:r>
            <a:endParaRPr lang="en-US" sz="1700" dirty="0"/>
          </a:p>
        </p:txBody>
      </p:sp>
      <p:pic>
        <p:nvPicPr>
          <p:cNvPr id="10" name="Image 2" descr="preencoded.png"/>
          <p:cNvPicPr>
            <a:picLocks noChangeAspect="1"/>
          </p:cNvPicPr>
          <p:nvPr/>
        </p:nvPicPr>
        <p:blipFill>
          <a:blip r:embed="rId5"/>
          <a:stretch>
            <a:fillRect/>
          </a:stretch>
        </p:blipFill>
        <p:spPr>
          <a:xfrm>
            <a:off x="772001" y="5313045"/>
            <a:ext cx="6543199" cy="882253"/>
          </a:xfrm>
          <a:prstGeom prst="rect">
            <a:avLst/>
          </a:prstGeom>
        </p:spPr>
      </p:pic>
      <p:sp>
        <p:nvSpPr>
          <p:cNvPr id="11" name="Text 6"/>
          <p:cNvSpPr/>
          <p:nvPr/>
        </p:nvSpPr>
        <p:spPr>
          <a:xfrm>
            <a:off x="992505" y="6415802"/>
            <a:ext cx="2595086" cy="324445"/>
          </a:xfrm>
          <a:prstGeom prst="rect">
            <a:avLst/>
          </a:prstGeom>
          <a:noFill/>
          <a:ln/>
        </p:spPr>
        <p:txBody>
          <a:bodyPr wrap="none" lIns="0" tIns="0" rIns="0" bIns="0" rtlCol="0" anchor="t"/>
          <a:lstStyle/>
          <a:p>
            <a:pPr marL="0" indent="0" algn="l">
              <a:lnSpc>
                <a:spcPts val="2550"/>
              </a:lnSpc>
              <a:buNone/>
            </a:pPr>
            <a:r>
              <a:rPr lang="en-US" sz="2000" dirty="0">
                <a:solidFill>
                  <a:srgbClr val="3B3535"/>
                </a:solidFill>
                <a:latin typeface="Red Hat Text" pitchFamily="34" charset="0"/>
                <a:ea typeface="Red Hat Text" pitchFamily="34" charset="-122"/>
                <a:cs typeface="Red Hat Text" pitchFamily="34" charset="-120"/>
              </a:rPr>
              <a:t>Curiosity/Greed</a:t>
            </a:r>
            <a:endParaRPr lang="en-US" sz="2000" dirty="0"/>
          </a:p>
        </p:txBody>
      </p:sp>
      <p:sp>
        <p:nvSpPr>
          <p:cNvPr id="12" name="Text 7"/>
          <p:cNvSpPr/>
          <p:nvPr/>
        </p:nvSpPr>
        <p:spPr>
          <a:xfrm>
            <a:off x="992505" y="6872526"/>
            <a:ext cx="6102191" cy="352901"/>
          </a:xfrm>
          <a:prstGeom prst="rect">
            <a:avLst/>
          </a:prstGeom>
          <a:noFill/>
          <a:ln/>
        </p:spPr>
        <p:txBody>
          <a:bodyPr wrap="non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"Click here for your lottery winnings!"</a:t>
            </a:r>
            <a:endParaRPr lang="en-US" sz="1700" dirty="0"/>
          </a:p>
        </p:txBody>
      </p:sp>
      <p:pic>
        <p:nvPicPr>
          <p:cNvPr id="13" name="Image 3" descr="preencoded.png"/>
          <p:cNvPicPr>
            <a:picLocks noChangeAspect="1"/>
          </p:cNvPicPr>
          <p:nvPr/>
        </p:nvPicPr>
        <p:blipFill>
          <a:blip r:embed="rId6"/>
          <a:stretch>
            <a:fillRect/>
          </a:stretch>
        </p:blipFill>
        <p:spPr>
          <a:xfrm>
            <a:off x="7315200" y="5313045"/>
            <a:ext cx="6543199" cy="882253"/>
          </a:xfrm>
          <a:prstGeom prst="rect">
            <a:avLst/>
          </a:prstGeom>
        </p:spPr>
      </p:pic>
      <p:sp>
        <p:nvSpPr>
          <p:cNvPr id="14" name="Text 8"/>
          <p:cNvSpPr/>
          <p:nvPr/>
        </p:nvSpPr>
        <p:spPr>
          <a:xfrm>
            <a:off x="7535704" y="6415802"/>
            <a:ext cx="2595086" cy="324445"/>
          </a:xfrm>
          <a:prstGeom prst="rect">
            <a:avLst/>
          </a:prstGeom>
          <a:noFill/>
          <a:ln/>
        </p:spPr>
        <p:txBody>
          <a:bodyPr wrap="none" lIns="0" tIns="0" rIns="0" bIns="0" rtlCol="0" anchor="t"/>
          <a:lstStyle/>
          <a:p>
            <a:pPr marL="0" indent="0" algn="l">
              <a:lnSpc>
                <a:spcPts val="2550"/>
              </a:lnSpc>
              <a:buNone/>
            </a:pPr>
            <a:r>
              <a:rPr lang="en-US" sz="2000" dirty="0">
                <a:solidFill>
                  <a:srgbClr val="3B3535"/>
                </a:solidFill>
                <a:latin typeface="Red Hat Text" pitchFamily="34" charset="0"/>
                <a:ea typeface="Red Hat Text" pitchFamily="34" charset="-122"/>
                <a:cs typeface="Red Hat Text" pitchFamily="34" charset="-120"/>
              </a:rPr>
              <a:t>Familiarity/Sympathy</a:t>
            </a:r>
            <a:endParaRPr lang="en-US" sz="2000" dirty="0"/>
          </a:p>
        </p:txBody>
      </p:sp>
      <p:sp>
        <p:nvSpPr>
          <p:cNvPr id="15" name="Text 9"/>
          <p:cNvSpPr/>
          <p:nvPr/>
        </p:nvSpPr>
        <p:spPr>
          <a:xfrm>
            <a:off x="7535704" y="6872526"/>
            <a:ext cx="6102191" cy="352901"/>
          </a:xfrm>
          <a:prstGeom prst="rect">
            <a:avLst/>
          </a:prstGeom>
          <a:noFill/>
          <a:ln/>
        </p:spPr>
        <p:txBody>
          <a:bodyPr wrap="non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Pretending to be a friend or exploiting charitable impulses.</a:t>
            </a:r>
            <a:endParaRPr lang="en-US" sz="1700" dirty="0"/>
          </a:p>
        </p:txBody>
      </p:sp>
      <p:sp>
        <p:nvSpPr>
          <p:cNvPr id="16" name="Rectangle 15">
            <a:extLst>
              <a:ext uri="{FF2B5EF4-FFF2-40B4-BE49-F238E27FC236}">
                <a16:creationId xmlns:a16="http://schemas.microsoft.com/office/drawing/2014/main" id="{8E91DDF1-5598-3E78-9F57-508C862D889B}"/>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240393"/>
            <a:ext cx="9014103"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Best Practices: Your Digital Defense</a:t>
            </a:r>
            <a:endParaRPr lang="en-US" sz="4400" dirty="0"/>
          </a:p>
        </p:txBody>
      </p:sp>
      <p:sp>
        <p:nvSpPr>
          <p:cNvPr id="3" name="Text 1"/>
          <p:cNvSpPr/>
          <p:nvPr/>
        </p:nvSpPr>
        <p:spPr>
          <a:xfrm>
            <a:off x="837724" y="2423160"/>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Building a robust digital defense involves implementing several key practices that significantly reduce your vulnerability to phishing attacks.</a:t>
            </a:r>
            <a:endParaRPr lang="en-US" sz="1850" dirty="0"/>
          </a:p>
        </p:txBody>
      </p:sp>
      <p:sp>
        <p:nvSpPr>
          <p:cNvPr id="4" name="Text 2"/>
          <p:cNvSpPr/>
          <p:nvPr/>
        </p:nvSpPr>
        <p:spPr>
          <a:xfrm>
            <a:off x="837724" y="3673793"/>
            <a:ext cx="6185535" cy="1149072"/>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Enable Multi-Factor Authentication (MFA):</a:t>
            </a:r>
            <a:r>
              <a:rPr lang="en-US" sz="1850" dirty="0">
                <a:solidFill>
                  <a:srgbClr val="3B3535"/>
                </a:solidFill>
                <a:latin typeface="Roboto Light" pitchFamily="34" charset="0"/>
                <a:ea typeface="Roboto Light" pitchFamily="34" charset="-122"/>
                <a:cs typeface="Roboto Light" pitchFamily="34" charset="-120"/>
              </a:rPr>
              <a:t> MFA blocks 99.9% of automated attacks by requiring a second verification method.</a:t>
            </a:r>
            <a:endParaRPr lang="en-US" sz="1850" dirty="0"/>
          </a:p>
        </p:txBody>
      </p:sp>
      <p:sp>
        <p:nvSpPr>
          <p:cNvPr id="5" name="Text 3"/>
          <p:cNvSpPr/>
          <p:nvPr/>
        </p:nvSpPr>
        <p:spPr>
          <a:xfrm>
            <a:off x="837724" y="4906566"/>
            <a:ext cx="6185535" cy="1149072"/>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Verify Sender Directly:</a:t>
            </a:r>
            <a:r>
              <a:rPr lang="en-US" sz="1850" dirty="0">
                <a:solidFill>
                  <a:srgbClr val="3B3535"/>
                </a:solidFill>
                <a:latin typeface="Roboto Light" pitchFamily="34" charset="0"/>
                <a:ea typeface="Roboto Light" pitchFamily="34" charset="-122"/>
                <a:cs typeface="Roboto Light" pitchFamily="34" charset="-120"/>
              </a:rPr>
              <a:t> If suspicious, contact the sender via a known, legitimate phone number, not by replying to the email.</a:t>
            </a:r>
            <a:endParaRPr lang="en-US" sz="1850" dirty="0"/>
          </a:p>
        </p:txBody>
      </p:sp>
      <p:sp>
        <p:nvSpPr>
          <p:cNvPr id="6" name="Text 4"/>
          <p:cNvSpPr/>
          <p:nvPr/>
        </p:nvSpPr>
        <p:spPr>
          <a:xfrm>
            <a:off x="837724" y="6139339"/>
            <a:ext cx="6185535"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Hover Before Clicking:</a:t>
            </a:r>
            <a:r>
              <a:rPr lang="en-US" sz="1850" dirty="0">
                <a:solidFill>
                  <a:srgbClr val="3B3535"/>
                </a:solidFill>
                <a:latin typeface="Roboto Light" pitchFamily="34" charset="0"/>
                <a:ea typeface="Roboto Light" pitchFamily="34" charset="-122"/>
                <a:cs typeface="Roboto Light" pitchFamily="34" charset="-120"/>
              </a:rPr>
              <a:t> Always inspect the full URL by hovering your mouse over links before clicking.</a:t>
            </a:r>
            <a:endParaRPr lang="en-US" sz="1850" dirty="0"/>
          </a:p>
        </p:txBody>
      </p:sp>
      <p:sp>
        <p:nvSpPr>
          <p:cNvPr id="7" name="Text 5"/>
          <p:cNvSpPr/>
          <p:nvPr/>
        </p:nvSpPr>
        <p:spPr>
          <a:xfrm>
            <a:off x="7614761" y="3673793"/>
            <a:ext cx="6185535" cy="1149072"/>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Use Strong, Unique Passwords:</a:t>
            </a:r>
            <a:r>
              <a:rPr lang="en-US" sz="1850" dirty="0">
                <a:solidFill>
                  <a:srgbClr val="3B3535"/>
                </a:solidFill>
                <a:latin typeface="Roboto Light" pitchFamily="34" charset="0"/>
                <a:ea typeface="Roboto Light" pitchFamily="34" charset="-122"/>
                <a:cs typeface="Roboto Light" pitchFamily="34" charset="-120"/>
              </a:rPr>
              <a:t> Combine uppercase, lowercase, numbers, and symbols. Consider a password manager.</a:t>
            </a:r>
            <a:endParaRPr lang="en-US" sz="1850" dirty="0"/>
          </a:p>
        </p:txBody>
      </p:sp>
      <p:sp>
        <p:nvSpPr>
          <p:cNvPr id="8" name="Text 6"/>
          <p:cNvSpPr/>
          <p:nvPr/>
        </p:nvSpPr>
        <p:spPr>
          <a:xfrm>
            <a:off x="7614761" y="4906566"/>
            <a:ext cx="6185535" cy="1149072"/>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Report Suspicious Emails:</a:t>
            </a:r>
            <a:r>
              <a:rPr lang="en-US" sz="1850" dirty="0">
                <a:solidFill>
                  <a:srgbClr val="3B3535"/>
                </a:solidFill>
                <a:latin typeface="Roboto Light" pitchFamily="34" charset="0"/>
                <a:ea typeface="Roboto Light" pitchFamily="34" charset="-122"/>
                <a:cs typeface="Roboto Light" pitchFamily="34" charset="-120"/>
              </a:rPr>
              <a:t> Forward phishing attempts to your IT department or relevant authorities like the FTC or Anti-Phishing Working Group.</a:t>
            </a:r>
            <a:endParaRPr lang="en-US" sz="1850" dirty="0"/>
          </a:p>
        </p:txBody>
      </p:sp>
      <p:sp>
        <p:nvSpPr>
          <p:cNvPr id="9" name="Rectangle 8">
            <a:extLst>
              <a:ext uri="{FF2B5EF4-FFF2-40B4-BE49-F238E27FC236}">
                <a16:creationId xmlns:a16="http://schemas.microsoft.com/office/drawing/2014/main" id="{76BE280A-71D6-A08A-032E-32C977B6A5E5}"/>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64500" y="741878"/>
            <a:ext cx="10018514" cy="642461"/>
          </a:xfrm>
          <a:prstGeom prst="rect">
            <a:avLst/>
          </a:prstGeom>
          <a:noFill/>
          <a:ln/>
        </p:spPr>
        <p:txBody>
          <a:bodyPr wrap="none" lIns="0" tIns="0" rIns="0" bIns="0" rtlCol="0" anchor="t"/>
          <a:lstStyle/>
          <a:p>
            <a:pPr marL="0" indent="0" algn="l">
              <a:lnSpc>
                <a:spcPts val="5050"/>
              </a:lnSpc>
              <a:buNone/>
            </a:pPr>
            <a:r>
              <a:rPr lang="en-US" sz="4000" dirty="0">
                <a:solidFill>
                  <a:srgbClr val="1F1E1E"/>
                </a:solidFill>
                <a:latin typeface="Red Hat Text" pitchFamily="34" charset="0"/>
                <a:ea typeface="Red Hat Text" pitchFamily="34" charset="-122"/>
                <a:cs typeface="Red Hat Text" pitchFamily="34" charset="-120"/>
              </a:rPr>
              <a:t>Real-World Phishing Examples &amp; Quick Quiz</a:t>
            </a:r>
            <a:endParaRPr lang="en-US" sz="4000" dirty="0"/>
          </a:p>
        </p:txBody>
      </p:sp>
      <p:sp>
        <p:nvSpPr>
          <p:cNvPr id="3" name="Text 1"/>
          <p:cNvSpPr/>
          <p:nvPr/>
        </p:nvSpPr>
        <p:spPr>
          <a:xfrm>
            <a:off x="764500" y="1821180"/>
            <a:ext cx="13101399" cy="349568"/>
          </a:xfrm>
          <a:prstGeom prst="rect">
            <a:avLst/>
          </a:prstGeom>
          <a:noFill/>
          <a:ln/>
        </p:spPr>
        <p:txBody>
          <a:bodyPr wrap="none" lIns="0" tIns="0" rIns="0" bIns="0" rtlCol="0" anchor="t"/>
          <a:lstStyle/>
          <a:p>
            <a:pPr marL="0" indent="0" algn="l">
              <a:lnSpc>
                <a:spcPts val="2750"/>
              </a:lnSpc>
              <a:buNone/>
            </a:pPr>
            <a:r>
              <a:rPr lang="en-US" sz="1700" dirty="0">
                <a:solidFill>
                  <a:srgbClr val="3B3535"/>
                </a:solidFill>
                <a:latin typeface="Roboto Light" pitchFamily="34" charset="0"/>
                <a:ea typeface="Roboto Light" pitchFamily="34" charset="-122"/>
                <a:cs typeface="Roboto Light" pitchFamily="34" charset="-120"/>
              </a:rPr>
              <a:t>Understanding real-world cases helps illustrate the impact of phishing. These examples highlight the evolving nature of attacks.</a:t>
            </a:r>
            <a:endParaRPr lang="en-US" sz="1700" dirty="0"/>
          </a:p>
        </p:txBody>
      </p:sp>
      <p:sp>
        <p:nvSpPr>
          <p:cNvPr id="4" name="Shape 2"/>
          <p:cNvSpPr/>
          <p:nvPr/>
        </p:nvSpPr>
        <p:spPr>
          <a:xfrm>
            <a:off x="764500" y="2662238"/>
            <a:ext cx="6284238" cy="2166938"/>
          </a:xfrm>
          <a:prstGeom prst="roundRect">
            <a:avLst>
              <a:gd name="adj" fmla="val 1512"/>
            </a:avLst>
          </a:prstGeom>
          <a:solidFill>
            <a:srgbClr val="B6D6FC"/>
          </a:solidFill>
          <a:ln/>
        </p:spPr>
      </p:sp>
      <p:pic>
        <p:nvPicPr>
          <p:cNvPr id="5" name="Image 0" descr="preencoded.png"/>
          <p:cNvPicPr>
            <a:picLocks noChangeAspect="1"/>
          </p:cNvPicPr>
          <p:nvPr/>
        </p:nvPicPr>
        <p:blipFill>
          <a:blip r:embed="rId3"/>
          <a:stretch>
            <a:fillRect/>
          </a:stretch>
        </p:blipFill>
        <p:spPr>
          <a:xfrm>
            <a:off x="982861" y="2961680"/>
            <a:ext cx="321231" cy="256937"/>
          </a:xfrm>
          <a:prstGeom prst="rect">
            <a:avLst/>
          </a:prstGeom>
        </p:spPr>
      </p:pic>
      <p:sp>
        <p:nvSpPr>
          <p:cNvPr id="6" name="Text 3"/>
          <p:cNvSpPr/>
          <p:nvPr/>
        </p:nvSpPr>
        <p:spPr>
          <a:xfrm>
            <a:off x="1522452" y="2935129"/>
            <a:ext cx="3073241" cy="321231"/>
          </a:xfrm>
          <a:prstGeom prst="rect">
            <a:avLst/>
          </a:prstGeom>
          <a:noFill/>
          <a:ln/>
        </p:spPr>
        <p:txBody>
          <a:bodyPr wrap="none" lIns="0" tIns="0" rIns="0" bIns="0" rtlCol="0" anchor="t"/>
          <a:lstStyle/>
          <a:p>
            <a:pPr marL="0" indent="0" algn="l">
              <a:lnSpc>
                <a:spcPts val="2500"/>
              </a:lnSpc>
              <a:buNone/>
            </a:pPr>
            <a:r>
              <a:rPr lang="en-US" sz="2000" dirty="0">
                <a:solidFill>
                  <a:srgbClr val="000000"/>
                </a:solidFill>
                <a:latin typeface="Red Hat Text" pitchFamily="34" charset="0"/>
                <a:ea typeface="Red Hat Text" pitchFamily="34" charset="-122"/>
                <a:cs typeface="Red Hat Text" pitchFamily="34" charset="-120"/>
              </a:rPr>
              <a:t>2020 Twitter Bitcoin Scam</a:t>
            </a:r>
            <a:endParaRPr lang="en-US" sz="2000" dirty="0"/>
          </a:p>
        </p:txBody>
      </p:sp>
      <p:sp>
        <p:nvSpPr>
          <p:cNvPr id="7" name="Text 4"/>
          <p:cNvSpPr/>
          <p:nvPr/>
        </p:nvSpPr>
        <p:spPr>
          <a:xfrm>
            <a:off x="1522452" y="3474720"/>
            <a:ext cx="5307925" cy="1048703"/>
          </a:xfrm>
          <a:prstGeom prst="rect">
            <a:avLst/>
          </a:prstGeom>
          <a:noFill/>
          <a:ln/>
        </p:spPr>
        <p:txBody>
          <a:bodyPr wrap="square" lIns="0" tIns="0" rIns="0" bIns="0" rtlCol="0" anchor="t"/>
          <a:lstStyle/>
          <a:p>
            <a:pPr marL="0" indent="0" algn="l">
              <a:lnSpc>
                <a:spcPts val="2750"/>
              </a:lnSpc>
              <a:buNone/>
            </a:pPr>
            <a:r>
              <a:rPr lang="en-US" sz="1700" dirty="0">
                <a:solidFill>
                  <a:srgbClr val="000000"/>
                </a:solidFill>
                <a:latin typeface="Roboto Light" pitchFamily="34" charset="0"/>
                <a:ea typeface="Roboto Light" pitchFamily="34" charset="-122"/>
                <a:cs typeface="Roboto Light" pitchFamily="34" charset="-120"/>
              </a:rPr>
              <a:t>High-profile accounts, including those of Elon Musk and Barack Obama, were compromised via spear phishing, promoting a fake Bitcoin giveaway.</a:t>
            </a:r>
            <a:endParaRPr lang="en-US" sz="1700" dirty="0"/>
          </a:p>
        </p:txBody>
      </p:sp>
      <p:sp>
        <p:nvSpPr>
          <p:cNvPr id="8" name="Shape 5"/>
          <p:cNvSpPr/>
          <p:nvPr/>
        </p:nvSpPr>
        <p:spPr>
          <a:xfrm>
            <a:off x="764500" y="5074920"/>
            <a:ext cx="6284238" cy="2166938"/>
          </a:xfrm>
          <a:prstGeom prst="roundRect">
            <a:avLst>
              <a:gd name="adj" fmla="val 1512"/>
            </a:avLst>
          </a:prstGeom>
          <a:solidFill>
            <a:srgbClr val="B6D6FC"/>
          </a:solidFill>
          <a:ln/>
        </p:spPr>
      </p:sp>
      <p:pic>
        <p:nvPicPr>
          <p:cNvPr id="9" name="Image 1" descr="preencoded.png"/>
          <p:cNvPicPr>
            <a:picLocks noChangeAspect="1"/>
          </p:cNvPicPr>
          <p:nvPr/>
        </p:nvPicPr>
        <p:blipFill>
          <a:blip r:embed="rId3"/>
          <a:stretch>
            <a:fillRect/>
          </a:stretch>
        </p:blipFill>
        <p:spPr>
          <a:xfrm>
            <a:off x="982861" y="5374362"/>
            <a:ext cx="321231" cy="256937"/>
          </a:xfrm>
          <a:prstGeom prst="rect">
            <a:avLst/>
          </a:prstGeom>
        </p:spPr>
      </p:pic>
      <p:sp>
        <p:nvSpPr>
          <p:cNvPr id="10" name="Text 6"/>
          <p:cNvSpPr/>
          <p:nvPr/>
        </p:nvSpPr>
        <p:spPr>
          <a:xfrm>
            <a:off x="1522452" y="5347811"/>
            <a:ext cx="3986451" cy="321231"/>
          </a:xfrm>
          <a:prstGeom prst="rect">
            <a:avLst/>
          </a:prstGeom>
          <a:noFill/>
          <a:ln/>
        </p:spPr>
        <p:txBody>
          <a:bodyPr wrap="none" lIns="0" tIns="0" rIns="0" bIns="0" rtlCol="0" anchor="t"/>
          <a:lstStyle/>
          <a:p>
            <a:pPr marL="0" indent="0" algn="l">
              <a:lnSpc>
                <a:spcPts val="2500"/>
              </a:lnSpc>
              <a:buNone/>
            </a:pPr>
            <a:r>
              <a:rPr lang="en-US" sz="2000" dirty="0">
                <a:solidFill>
                  <a:srgbClr val="000000"/>
                </a:solidFill>
                <a:latin typeface="Red Hat Text" pitchFamily="34" charset="0"/>
                <a:ea typeface="Red Hat Text" pitchFamily="34" charset="-122"/>
                <a:cs typeface="Red Hat Text" pitchFamily="34" charset="-120"/>
              </a:rPr>
              <a:t>Business Email Compromise (BEC)</a:t>
            </a:r>
            <a:endParaRPr lang="en-US" sz="2000" dirty="0"/>
          </a:p>
        </p:txBody>
      </p:sp>
      <p:sp>
        <p:nvSpPr>
          <p:cNvPr id="11" name="Text 7"/>
          <p:cNvSpPr/>
          <p:nvPr/>
        </p:nvSpPr>
        <p:spPr>
          <a:xfrm>
            <a:off x="1522452" y="5887403"/>
            <a:ext cx="5307925" cy="1048703"/>
          </a:xfrm>
          <a:prstGeom prst="rect">
            <a:avLst/>
          </a:prstGeom>
          <a:noFill/>
          <a:ln/>
        </p:spPr>
        <p:txBody>
          <a:bodyPr wrap="square" lIns="0" tIns="0" rIns="0" bIns="0" rtlCol="0" anchor="t"/>
          <a:lstStyle/>
          <a:p>
            <a:pPr marL="0" indent="0" algn="l">
              <a:lnSpc>
                <a:spcPts val="2750"/>
              </a:lnSpc>
              <a:buNone/>
            </a:pPr>
            <a:r>
              <a:rPr lang="en-US" sz="1700" dirty="0">
                <a:solidFill>
                  <a:srgbClr val="000000"/>
                </a:solidFill>
                <a:latin typeface="Roboto Light" pitchFamily="34" charset="0"/>
                <a:ea typeface="Roboto Light" pitchFamily="34" charset="-122"/>
                <a:cs typeface="Roboto Light" pitchFamily="34" charset="-120"/>
              </a:rPr>
              <a:t>Companies lost billions to BEC scams where attackers impersonate executives to trick employees into making wire transfers.</a:t>
            </a:r>
            <a:endParaRPr lang="en-US" sz="1700" dirty="0"/>
          </a:p>
        </p:txBody>
      </p:sp>
      <p:sp>
        <p:nvSpPr>
          <p:cNvPr id="12" name="Shape 8"/>
          <p:cNvSpPr/>
          <p:nvPr/>
        </p:nvSpPr>
        <p:spPr>
          <a:xfrm>
            <a:off x="7589282" y="2662238"/>
            <a:ext cx="6284238" cy="4041219"/>
          </a:xfrm>
          <a:prstGeom prst="roundRect">
            <a:avLst>
              <a:gd name="adj" fmla="val 811"/>
            </a:avLst>
          </a:prstGeom>
          <a:solidFill>
            <a:srgbClr val="D9D9D9"/>
          </a:solidFill>
          <a:ln/>
        </p:spPr>
      </p:sp>
      <p:pic>
        <p:nvPicPr>
          <p:cNvPr id="13" name="Image 2" descr="preencoded.png"/>
          <p:cNvPicPr>
            <a:picLocks noChangeAspect="1"/>
          </p:cNvPicPr>
          <p:nvPr/>
        </p:nvPicPr>
        <p:blipFill>
          <a:blip r:embed="rId4"/>
          <a:stretch>
            <a:fillRect/>
          </a:stretch>
        </p:blipFill>
        <p:spPr>
          <a:xfrm>
            <a:off x="7807643" y="2961680"/>
            <a:ext cx="321231" cy="256937"/>
          </a:xfrm>
          <a:prstGeom prst="rect">
            <a:avLst/>
          </a:prstGeom>
        </p:spPr>
      </p:pic>
      <p:sp>
        <p:nvSpPr>
          <p:cNvPr id="14" name="Text 9"/>
          <p:cNvSpPr/>
          <p:nvPr/>
        </p:nvSpPr>
        <p:spPr>
          <a:xfrm>
            <a:off x="8347234" y="2935129"/>
            <a:ext cx="4132183" cy="321231"/>
          </a:xfrm>
          <a:prstGeom prst="rect">
            <a:avLst/>
          </a:prstGeom>
          <a:noFill/>
          <a:ln/>
        </p:spPr>
        <p:txBody>
          <a:bodyPr wrap="none" lIns="0" tIns="0" rIns="0" bIns="0" rtlCol="0" anchor="t"/>
          <a:lstStyle/>
          <a:p>
            <a:pPr marL="0" indent="0" algn="l">
              <a:lnSpc>
                <a:spcPts val="2500"/>
              </a:lnSpc>
              <a:buNone/>
            </a:pPr>
            <a:r>
              <a:rPr lang="en-US" sz="2000" dirty="0">
                <a:solidFill>
                  <a:srgbClr val="000000"/>
                </a:solidFill>
                <a:latin typeface="Red Hat Text" pitchFamily="34" charset="0"/>
                <a:ea typeface="Red Hat Text" pitchFamily="34" charset="-122"/>
                <a:cs typeface="Red Hat Text" pitchFamily="34" charset="-120"/>
              </a:rPr>
              <a:t>Quick Quiz: Is This a Phishing Email?</a:t>
            </a:r>
            <a:endParaRPr lang="en-US" sz="2000" dirty="0"/>
          </a:p>
        </p:txBody>
      </p:sp>
      <p:sp>
        <p:nvSpPr>
          <p:cNvPr id="15" name="Text 10"/>
          <p:cNvSpPr/>
          <p:nvPr/>
        </p:nvSpPr>
        <p:spPr>
          <a:xfrm>
            <a:off x="8347234" y="3474720"/>
            <a:ext cx="5307925" cy="1048703"/>
          </a:xfrm>
          <a:prstGeom prst="rect">
            <a:avLst/>
          </a:prstGeom>
          <a:noFill/>
          <a:ln/>
        </p:spPr>
        <p:txBody>
          <a:bodyPr wrap="square" lIns="0" tIns="0" rIns="0" bIns="0" rtlCol="0" anchor="t"/>
          <a:lstStyle/>
          <a:p>
            <a:pPr marL="0" indent="0" algn="l">
              <a:lnSpc>
                <a:spcPts val="2750"/>
              </a:lnSpc>
              <a:buNone/>
            </a:pPr>
            <a:r>
              <a:rPr lang="en-US" sz="1700" dirty="0">
                <a:solidFill>
                  <a:srgbClr val="000000"/>
                </a:solidFill>
                <a:latin typeface="Roboto Light" pitchFamily="34" charset="0"/>
                <a:ea typeface="Roboto Light" pitchFamily="34" charset="-122"/>
                <a:cs typeface="Roboto Light" pitchFamily="34" charset="-120"/>
              </a:rPr>
              <a:t>Which of the following email addresses is most likely to be from a legitimate source if you bank with "SecureBank"?</a:t>
            </a:r>
            <a:endParaRPr lang="en-US" sz="1700" dirty="0"/>
          </a:p>
        </p:txBody>
      </p:sp>
      <p:sp>
        <p:nvSpPr>
          <p:cNvPr id="16" name="Text 11"/>
          <p:cNvSpPr/>
          <p:nvPr/>
        </p:nvSpPr>
        <p:spPr>
          <a:xfrm>
            <a:off x="8347234" y="4719995"/>
            <a:ext cx="5307925" cy="349568"/>
          </a:xfrm>
          <a:prstGeom prst="rect">
            <a:avLst/>
          </a:prstGeom>
          <a:noFill/>
          <a:ln/>
        </p:spPr>
        <p:txBody>
          <a:bodyPr wrap="none" lIns="0" tIns="0" rIns="0" bIns="0" rtlCol="0" anchor="t"/>
          <a:lstStyle/>
          <a:p>
            <a:pPr marL="342900" indent="-342900" algn="l">
              <a:lnSpc>
                <a:spcPts val="2750"/>
              </a:lnSpc>
              <a:buSzPct val="100000"/>
              <a:buFont typeface="+mj-lt"/>
              <a:buAutoNum type="arabicPeriod"/>
            </a:pPr>
            <a:r>
              <a:rPr lang="en-US" sz="1700" dirty="0">
                <a:solidFill>
                  <a:srgbClr val="000000"/>
                </a:solidFill>
                <a:latin typeface="Roboto Light" pitchFamily="34" charset="0"/>
                <a:ea typeface="Roboto Light" pitchFamily="34" charset="-122"/>
                <a:cs typeface="Roboto Light" pitchFamily="34" charset="-120"/>
              </a:rPr>
              <a:t>securebank.update@gmail.com</a:t>
            </a:r>
            <a:endParaRPr lang="en-US" sz="1700" dirty="0"/>
          </a:p>
        </p:txBody>
      </p:sp>
      <p:sp>
        <p:nvSpPr>
          <p:cNvPr id="17" name="Text 12"/>
          <p:cNvSpPr/>
          <p:nvPr/>
        </p:nvSpPr>
        <p:spPr>
          <a:xfrm>
            <a:off x="8347234" y="5146000"/>
            <a:ext cx="5307925" cy="349568"/>
          </a:xfrm>
          <a:prstGeom prst="rect">
            <a:avLst/>
          </a:prstGeom>
          <a:noFill/>
          <a:ln/>
        </p:spPr>
        <p:txBody>
          <a:bodyPr wrap="none" lIns="0" tIns="0" rIns="0" bIns="0" rtlCol="0" anchor="t"/>
          <a:lstStyle/>
          <a:p>
            <a:pPr marL="342900" indent="-342900" algn="l">
              <a:lnSpc>
                <a:spcPts val="2750"/>
              </a:lnSpc>
              <a:buSzPct val="100000"/>
              <a:buFont typeface="+mj-lt"/>
              <a:buAutoNum type="arabicPeriod" startAt="2"/>
            </a:pPr>
            <a:r>
              <a:rPr lang="en-US" sz="1700" dirty="0">
                <a:solidFill>
                  <a:srgbClr val="000000"/>
                </a:solidFill>
                <a:latin typeface="Roboto Light" pitchFamily="34" charset="0"/>
                <a:ea typeface="Roboto Light" pitchFamily="34" charset="-122"/>
                <a:cs typeface="Roboto Light" pitchFamily="34" charset="-120"/>
              </a:rPr>
              <a:t>support@securesbank.com</a:t>
            </a:r>
            <a:endParaRPr lang="en-US" sz="1700" dirty="0"/>
          </a:p>
        </p:txBody>
      </p:sp>
      <p:sp>
        <p:nvSpPr>
          <p:cNvPr id="18" name="Text 13"/>
          <p:cNvSpPr/>
          <p:nvPr/>
        </p:nvSpPr>
        <p:spPr>
          <a:xfrm>
            <a:off x="8347234" y="5572006"/>
            <a:ext cx="5307925" cy="349568"/>
          </a:xfrm>
          <a:prstGeom prst="rect">
            <a:avLst/>
          </a:prstGeom>
          <a:noFill/>
          <a:ln/>
        </p:spPr>
        <p:txBody>
          <a:bodyPr wrap="none" lIns="0" tIns="0" rIns="0" bIns="0" rtlCol="0" anchor="t"/>
          <a:lstStyle/>
          <a:p>
            <a:pPr marL="342900" indent="-342900" algn="l">
              <a:lnSpc>
                <a:spcPts val="2750"/>
              </a:lnSpc>
              <a:buSzPct val="100000"/>
              <a:buFont typeface="+mj-lt"/>
              <a:buAutoNum type="arabicPeriod" startAt="3"/>
            </a:pPr>
            <a:r>
              <a:rPr lang="en-US" sz="1700" dirty="0">
                <a:solidFill>
                  <a:srgbClr val="000000"/>
                </a:solidFill>
                <a:latin typeface="Roboto Light" pitchFamily="34" charset="0"/>
                <a:ea typeface="Roboto Light" pitchFamily="34" charset="-122"/>
                <a:cs typeface="Roboto Light" pitchFamily="34" charset="-120"/>
              </a:rPr>
              <a:t>no-reply@securebank.com</a:t>
            </a:r>
            <a:endParaRPr lang="en-US" sz="1700" dirty="0"/>
          </a:p>
        </p:txBody>
      </p:sp>
      <p:sp>
        <p:nvSpPr>
          <p:cNvPr id="19" name="Text 14"/>
          <p:cNvSpPr/>
          <p:nvPr/>
        </p:nvSpPr>
        <p:spPr>
          <a:xfrm>
            <a:off x="8347234" y="6118146"/>
            <a:ext cx="5307925" cy="279559"/>
          </a:xfrm>
          <a:prstGeom prst="rect">
            <a:avLst/>
          </a:prstGeom>
          <a:noFill/>
          <a:ln/>
        </p:spPr>
        <p:txBody>
          <a:bodyPr wrap="none" lIns="0" tIns="0" rIns="0" bIns="0" rtlCol="0" anchor="t"/>
          <a:lstStyle/>
          <a:p>
            <a:pPr marL="0" indent="0" algn="l">
              <a:lnSpc>
                <a:spcPts val="2200"/>
              </a:lnSpc>
              <a:buNone/>
            </a:pPr>
            <a:r>
              <a:rPr lang="en-US" sz="1350" dirty="0">
                <a:solidFill>
                  <a:srgbClr val="000000"/>
                </a:solidFill>
                <a:latin typeface="Roboto Light" pitchFamily="34" charset="0"/>
                <a:ea typeface="Roboto Light" pitchFamily="34" charset="-122"/>
                <a:cs typeface="Roboto Light" pitchFamily="34" charset="-120"/>
              </a:rPr>
              <a:t>Answer: 3 (Legitimate domain, common "no-reply")</a:t>
            </a:r>
            <a:endParaRPr lang="en-US" sz="1350" dirty="0"/>
          </a:p>
        </p:txBody>
      </p:sp>
      <p:sp>
        <p:nvSpPr>
          <p:cNvPr id="20" name="Rectangle 19">
            <a:extLst>
              <a:ext uri="{FF2B5EF4-FFF2-40B4-BE49-F238E27FC236}">
                <a16:creationId xmlns:a16="http://schemas.microsoft.com/office/drawing/2014/main" id="{D2011004-8080-FD84-81A5-6FEBE4BBE41F}"/>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3945374"/>
            <a:ext cx="6436519"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Stay Vigilant, Stay Secure</a:t>
            </a:r>
            <a:endParaRPr lang="en-US" sz="4400" dirty="0"/>
          </a:p>
        </p:txBody>
      </p:sp>
      <p:sp>
        <p:nvSpPr>
          <p:cNvPr id="4" name="Text 1"/>
          <p:cNvSpPr/>
          <p:nvPr/>
        </p:nvSpPr>
        <p:spPr>
          <a:xfrm>
            <a:off x="837724" y="5008364"/>
            <a:ext cx="12954952" cy="766048"/>
          </a:xfrm>
          <a:prstGeom prst="rect">
            <a:avLst/>
          </a:prstGeom>
          <a:noFill/>
          <a:ln/>
        </p:spPr>
        <p:txBody>
          <a:bodyPr wrap="squar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Phishing threats are constantly evolving, making continuous learning and vigilance essential. Remember, you are the first and most critical line of defense against these cyber threats.</a:t>
            </a:r>
            <a:endParaRPr lang="en-US" sz="1850" dirty="0"/>
          </a:p>
        </p:txBody>
      </p:sp>
      <p:sp>
        <p:nvSpPr>
          <p:cNvPr id="5" name="Text 2"/>
          <p:cNvSpPr/>
          <p:nvPr/>
        </p:nvSpPr>
        <p:spPr>
          <a:xfrm>
            <a:off x="837724" y="6043613"/>
            <a:ext cx="12954952"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Implement security best practices today:</a:t>
            </a:r>
            <a:r>
              <a:rPr lang="en-US" sz="1850" dirty="0">
                <a:solidFill>
                  <a:srgbClr val="3B3535"/>
                </a:solidFill>
                <a:latin typeface="Roboto Light" pitchFamily="34" charset="0"/>
                <a:ea typeface="Roboto Light" pitchFamily="34" charset="-122"/>
                <a:cs typeface="Roboto Light" pitchFamily="34" charset="-120"/>
              </a:rPr>
              <a:t> MFA, strong passwords, and careful link verification.</a:t>
            </a:r>
            <a:endParaRPr lang="en-US" sz="1850" dirty="0"/>
          </a:p>
        </p:txBody>
      </p:sp>
      <p:sp>
        <p:nvSpPr>
          <p:cNvPr id="6" name="Text 3"/>
          <p:cNvSpPr/>
          <p:nvPr/>
        </p:nvSpPr>
        <p:spPr>
          <a:xfrm>
            <a:off x="837724" y="6510338"/>
            <a:ext cx="12954952"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3B3535"/>
                </a:solidFill>
                <a:latin typeface="Roboto Light" pitchFamily="34" charset="0"/>
                <a:ea typeface="Roboto Light" pitchFamily="34" charset="-122"/>
                <a:cs typeface="Roboto Light" pitchFamily="34" charset="-120"/>
              </a:rPr>
              <a:t>Report suspicious activity:</a:t>
            </a:r>
            <a:r>
              <a:rPr lang="en-US" sz="1850" dirty="0">
                <a:solidFill>
                  <a:srgbClr val="3B3535"/>
                </a:solidFill>
                <a:latin typeface="Roboto Light" pitchFamily="34" charset="0"/>
                <a:ea typeface="Roboto Light" pitchFamily="34" charset="-122"/>
                <a:cs typeface="Roboto Light" pitchFamily="34" charset="-120"/>
              </a:rPr>
              <a:t> Your actions protect not only yourself but also contribute to a safer online environment for everyone.</a:t>
            </a:r>
            <a:endParaRPr lang="en-US" sz="1850" dirty="0"/>
          </a:p>
        </p:txBody>
      </p:sp>
      <p:sp>
        <p:nvSpPr>
          <p:cNvPr id="7" name="Rectangle 6">
            <a:extLst>
              <a:ext uri="{FF2B5EF4-FFF2-40B4-BE49-F238E27FC236}">
                <a16:creationId xmlns:a16="http://schemas.microsoft.com/office/drawing/2014/main" id="{3F39C970-35DD-8911-A24C-111D1BD5E62B}"/>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37724" y="2053471"/>
            <a:ext cx="6185535" cy="4122658"/>
          </a:xfrm>
          <a:prstGeom prst="rect">
            <a:avLst/>
          </a:prstGeom>
        </p:spPr>
      </p:pic>
      <p:sp>
        <p:nvSpPr>
          <p:cNvPr id="3" name="Text 0"/>
          <p:cNvSpPr/>
          <p:nvPr/>
        </p:nvSpPr>
        <p:spPr>
          <a:xfrm>
            <a:off x="7614761" y="3164324"/>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Red Hat Text" pitchFamily="34" charset="0"/>
                <a:ea typeface="Red Hat Text" pitchFamily="34" charset="-122"/>
                <a:cs typeface="Red Hat Text" pitchFamily="34" charset="-120"/>
              </a:rPr>
              <a:t>Thank YOU</a:t>
            </a:r>
            <a:endParaRPr lang="en-US" sz="4400" dirty="0"/>
          </a:p>
        </p:txBody>
      </p:sp>
      <p:sp>
        <p:nvSpPr>
          <p:cNvPr id="4" name="Text 1"/>
          <p:cNvSpPr/>
          <p:nvPr/>
        </p:nvSpPr>
        <p:spPr>
          <a:xfrm>
            <a:off x="7614761" y="4107656"/>
            <a:ext cx="6185535"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Presentation by: Jiya Kumari</a:t>
            </a:r>
            <a:endParaRPr lang="en-US" sz="1850" dirty="0"/>
          </a:p>
        </p:txBody>
      </p:sp>
      <p:sp>
        <p:nvSpPr>
          <p:cNvPr id="5" name="Text 2"/>
          <p:cNvSpPr/>
          <p:nvPr/>
        </p:nvSpPr>
        <p:spPr>
          <a:xfrm>
            <a:off x="7614761" y="4706064"/>
            <a:ext cx="6185535" cy="383024"/>
          </a:xfrm>
          <a:prstGeom prst="rect">
            <a:avLst/>
          </a:prstGeom>
          <a:noFill/>
          <a:ln/>
        </p:spPr>
        <p:txBody>
          <a:bodyPr wrap="none" lIns="0" tIns="0" rIns="0" bIns="0" rtlCol="0" anchor="t"/>
          <a:lstStyle/>
          <a:p>
            <a:pPr marL="0" indent="0" algn="l">
              <a:lnSpc>
                <a:spcPts val="3000"/>
              </a:lnSpc>
              <a:buNone/>
            </a:pPr>
            <a:r>
              <a:rPr lang="en-US" sz="1850" dirty="0">
                <a:solidFill>
                  <a:srgbClr val="3B3535"/>
                </a:solidFill>
                <a:latin typeface="Roboto Light" pitchFamily="34" charset="0"/>
                <a:ea typeface="Roboto Light" pitchFamily="34" charset="-122"/>
                <a:cs typeface="Roboto Light" pitchFamily="34" charset="-120"/>
              </a:rPr>
              <a:t>Email ID: verma.jiya2004jiya@gmail.com</a:t>
            </a:r>
            <a:endParaRPr lang="en-US" sz="1850" dirty="0"/>
          </a:p>
        </p:txBody>
      </p:sp>
      <p:sp>
        <p:nvSpPr>
          <p:cNvPr id="6" name="Rectangle 5">
            <a:extLst>
              <a:ext uri="{FF2B5EF4-FFF2-40B4-BE49-F238E27FC236}">
                <a16:creationId xmlns:a16="http://schemas.microsoft.com/office/drawing/2014/main" id="{C96EBD05-1FE8-21E5-5C42-25F9DCE68A47}"/>
              </a:ext>
            </a:extLst>
          </p:cNvPr>
          <p:cNvSpPr/>
          <p:nvPr/>
        </p:nvSpPr>
        <p:spPr>
          <a:xfrm>
            <a:off x="12843164" y="7741227"/>
            <a:ext cx="1683327" cy="383024"/>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853</Words>
  <Application>Microsoft Office PowerPoint</Application>
  <PresentationFormat>Custom</PresentationFormat>
  <Paragraphs>76</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Red Hat Text</vt:lpstr>
      <vt:lpstr>Roboto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jiya kumari</dc:creator>
  <cp:lastModifiedBy>jiya kumari</cp:lastModifiedBy>
  <cp:revision>2</cp:revision>
  <dcterms:created xsi:type="dcterms:W3CDTF">2025-07-15T15:19:03Z</dcterms:created>
  <dcterms:modified xsi:type="dcterms:W3CDTF">2025-07-15T15:49:33Z</dcterms:modified>
</cp:coreProperties>
</file>